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notesMasterIdLst>
    <p:notesMasterId r:id="rId9"/>
  </p:notesMasterIdLst>
  <p:sldIdLst>
    <p:sldId id="256" r:id="rId4"/>
    <p:sldId id="258" r:id="rId5"/>
    <p:sldId id="261" r:id="rId6"/>
    <p:sldId id="259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9CA6115-D385-4089-8B0B-2641C6E306C7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8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1080" rIns="91080" anchor="b"/>
          <a:lstStyle/>
          <a:p>
            <a:pPr algn="r">
              <a:lnSpc>
                <a:spcPct val="100000"/>
              </a:lnSpc>
            </a:pPr>
            <a:fld id="{256A738C-1857-4A5B-BC82-40015852036C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4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1080" rIns="91080" anchor="b"/>
          <a:lstStyle/>
          <a:p>
            <a:pPr algn="r">
              <a:lnSpc>
                <a:spcPct val="100000"/>
              </a:lnSpc>
            </a:pPr>
            <a:fld id="{1FCE4015-8AD8-4E34-B403-360799C48DF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5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140364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235008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235008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140364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4400640"/>
            <a:ext cx="2799360" cy="90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137160"/>
            <a:ext cx="8137800" cy="203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4400640"/>
            <a:ext cx="2799360" cy="90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40364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35008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235008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140364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45720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4400640"/>
            <a:ext cx="2799360" cy="905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137160"/>
            <a:ext cx="8137800" cy="203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40364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2350080" y="480060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235008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140364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457200" y="4855680"/>
            <a:ext cx="90108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137160"/>
            <a:ext cx="8137800" cy="2034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1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891800" y="485568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891800" y="4800600"/>
            <a:ext cx="136584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4855680"/>
            <a:ext cx="2799360" cy="5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1" hidden="1"/>
          <p:cNvSpPr/>
          <p:nvPr/>
        </p:nvSpPr>
        <p:spPr>
          <a:xfrm>
            <a:off x="433800" y="1190520"/>
            <a:ext cx="818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2" hidden="1"/>
          <p:cNvSpPr/>
          <p:nvPr/>
        </p:nvSpPr>
        <p:spPr>
          <a:xfrm>
            <a:off x="433440" y="4687200"/>
            <a:ext cx="8175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7789320" y="5723640"/>
            <a:ext cx="184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Shape 15"/>
          <p:cNvPicPr/>
          <p:nvPr/>
        </p:nvPicPr>
        <p:blipFill>
          <a:blip r:embed="rId14"/>
          <a:stretch/>
        </p:blipFill>
        <p:spPr>
          <a:xfrm>
            <a:off x="7582680" y="4762440"/>
            <a:ext cx="1027440" cy="111240"/>
          </a:xfrm>
          <a:prstGeom prst="rect">
            <a:avLst/>
          </a:prstGeom>
          <a:ln>
            <a:noFill/>
          </a:ln>
        </p:spPr>
      </p:pic>
      <p:pic>
        <p:nvPicPr>
          <p:cNvPr id="4" name="Shape 17"/>
          <p:cNvPicPr/>
          <p:nvPr/>
        </p:nvPicPr>
        <p:blipFill>
          <a:blip r:embed="rId15"/>
          <a:srcRect r="7080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969600" y="1648080"/>
            <a:ext cx="1633320" cy="207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6" name="CustomShape 5"/>
          <p:cNvSpPr/>
          <p:nvPr/>
        </p:nvSpPr>
        <p:spPr>
          <a:xfrm>
            <a:off x="6963840" y="1447920"/>
            <a:ext cx="1638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CE0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>
            <a:off x="6963840" y="2028960"/>
            <a:ext cx="1638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DCE0D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2142720" y="3733200"/>
            <a:ext cx="6554160" cy="6649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2124360" y="2660400"/>
            <a:ext cx="6584760" cy="10663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0" name="CustomShape 9"/>
          <p:cNvSpPr/>
          <p:nvPr/>
        </p:nvSpPr>
        <p:spPr>
          <a:xfrm>
            <a:off x="433440" y="4687200"/>
            <a:ext cx="8175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433800" y="608040"/>
            <a:ext cx="818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l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Shape 25"/>
          <p:cNvPicPr/>
          <p:nvPr/>
        </p:nvPicPr>
        <p:blipFill>
          <a:blip r:embed="rId16"/>
          <a:stretch/>
        </p:blipFill>
        <p:spPr>
          <a:xfrm>
            <a:off x="7581600" y="4761720"/>
            <a:ext cx="1025280" cy="110160"/>
          </a:xfrm>
          <a:prstGeom prst="rect">
            <a:avLst/>
          </a:prstGeom>
          <a:ln>
            <a:noFill/>
          </a:ln>
        </p:spPr>
      </p:pic>
      <p:sp>
        <p:nvSpPr>
          <p:cNvPr id="13" name="PlaceHolder 1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33800" y="1190520"/>
            <a:ext cx="818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433440" y="4687200"/>
            <a:ext cx="8175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7789320" y="5723640"/>
            <a:ext cx="184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Shape 15"/>
          <p:cNvPicPr/>
          <p:nvPr/>
        </p:nvPicPr>
        <p:blipFill>
          <a:blip r:embed="rId14"/>
          <a:stretch/>
        </p:blipFill>
        <p:spPr>
          <a:xfrm>
            <a:off x="7582680" y="4762440"/>
            <a:ext cx="1027440" cy="111240"/>
          </a:xfrm>
          <a:prstGeom prst="rect">
            <a:avLst/>
          </a:prstGeom>
          <a:ln>
            <a:noFill/>
          </a:ln>
        </p:spPr>
      </p:pic>
      <p:sp>
        <p:nvSpPr>
          <p:cNvPr id="97" name="CustomShape 4"/>
          <p:cNvSpPr/>
          <p:nvPr/>
        </p:nvSpPr>
        <p:spPr>
          <a:xfrm>
            <a:off x="457200" y="576000"/>
            <a:ext cx="8137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PlaceHolder 5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/>
          <a:lstStyle/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9" name="CustomShape 6"/>
          <p:cNvSpPr/>
          <p:nvPr/>
        </p:nvSpPr>
        <p:spPr>
          <a:xfrm>
            <a:off x="4189320" y="4800600"/>
            <a:ext cx="764640" cy="1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ctr"/>
          <a:lstStyle/>
          <a:p>
            <a:pPr algn="ctr">
              <a:lnSpc>
                <a:spcPct val="100000"/>
              </a:lnSpc>
            </a:pPr>
            <a:fld id="{63FFE7DE-60DE-472C-94F2-CA613D92F3B0}" type="slidenum">
              <a:rPr lang="en-GB" sz="8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GB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1054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01" name="CustomShape 8"/>
          <p:cNvSpPr/>
          <p:nvPr/>
        </p:nvSpPr>
        <p:spPr>
          <a:xfrm>
            <a:off x="457200" y="576000"/>
            <a:ext cx="8137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9"/>
          <p:cNvSpPr/>
          <p:nvPr/>
        </p:nvSpPr>
        <p:spPr>
          <a:xfrm>
            <a:off x="4189320" y="4800600"/>
            <a:ext cx="764640" cy="1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ctr"/>
          <a:lstStyle/>
          <a:p>
            <a:pPr algn="ctr">
              <a:lnSpc>
                <a:spcPct val="100000"/>
              </a:lnSpc>
            </a:pPr>
            <a:fld id="{F250F5E6-0EFE-4944-8A75-E8AF44CEFFEB}" type="slidenum">
              <a:rPr lang="en-GB" sz="8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GB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33800" y="1190520"/>
            <a:ext cx="8181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433440" y="4687200"/>
            <a:ext cx="8175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4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7789320" y="5723640"/>
            <a:ext cx="1843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Shape 15"/>
          <p:cNvPicPr/>
          <p:nvPr/>
        </p:nvPicPr>
        <p:blipFill>
          <a:blip r:embed="rId14"/>
          <a:stretch/>
        </p:blipFill>
        <p:spPr>
          <a:xfrm>
            <a:off x="7582680" y="4762440"/>
            <a:ext cx="1027440" cy="111240"/>
          </a:xfrm>
          <a:prstGeom prst="rect">
            <a:avLst/>
          </a:prstGeom>
          <a:ln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457200" y="576000"/>
            <a:ext cx="8137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PlaceHolder 5"/>
          <p:cNvSpPr>
            <a:spLocks noGrp="1"/>
          </p:cNvSpPr>
          <p:nvPr>
            <p:ph type="title"/>
          </p:nvPr>
        </p:nvSpPr>
        <p:spPr>
          <a:xfrm>
            <a:off x="457200" y="137160"/>
            <a:ext cx="8137800" cy="43848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45" name="CustomShape 6"/>
          <p:cNvSpPr/>
          <p:nvPr/>
        </p:nvSpPr>
        <p:spPr>
          <a:xfrm>
            <a:off x="4189320" y="4800600"/>
            <a:ext cx="764640" cy="1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ctr"/>
          <a:lstStyle/>
          <a:p>
            <a:pPr algn="ctr">
              <a:lnSpc>
                <a:spcPct val="100000"/>
              </a:lnSpc>
            </a:pPr>
            <a:fld id="{B5EA41B8-20C8-4067-855D-B4347BC5F6CF}" type="slidenum">
              <a:rPr lang="en-GB" sz="8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GB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457200" y="4800600"/>
            <a:ext cx="2799360" cy="10548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147" name="CustomShape 8"/>
          <p:cNvSpPr/>
          <p:nvPr/>
        </p:nvSpPr>
        <p:spPr>
          <a:xfrm>
            <a:off x="457200" y="576000"/>
            <a:ext cx="81378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9"/>
          <p:cNvSpPr/>
          <p:nvPr/>
        </p:nvSpPr>
        <p:spPr>
          <a:xfrm>
            <a:off x="4189320" y="4800600"/>
            <a:ext cx="764640" cy="1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rIns="0" anchor="ctr"/>
          <a:lstStyle/>
          <a:p>
            <a:pPr algn="ctr">
              <a:lnSpc>
                <a:spcPct val="100000"/>
              </a:lnSpc>
            </a:pPr>
            <a:fld id="{5E93A0A0-25E4-4AFA-AF2D-A13C5F040477}" type="slidenum">
              <a:rPr lang="en-GB" sz="8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‹#›</a:t>
            </a:fld>
            <a:endParaRPr lang="en-GB" sz="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oodsustainability.eiu.com/resources/#blogs" TargetMode="External"/><Relationship Id="rId3" Type="http://schemas.openxmlformats.org/officeDocument/2006/relationships/hyperlink" Target="mailto:martinkoehring@economist.co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foodsustainability.eiu.com/heat-map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://foodsustainability.eiu.com/whitepaper-2018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969600" y="1648080"/>
            <a:ext cx="1633320" cy="20772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>
              <a:lnSpc>
                <a:spcPct val="100000"/>
              </a:lnSpc>
            </a:pPr>
            <a:r>
              <a:rPr lang="en-GB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9</a:t>
            </a:r>
            <a:r>
              <a:rPr lang="en-GB" sz="1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April 2019</a:t>
            </a:r>
            <a:endParaRPr lang="en-GB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2154960" y="3857760"/>
            <a:ext cx="6554520" cy="51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Martin Koehring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Managing Editor, Thought Leadership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Economist Intelligence Unit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1546920" y="2242800"/>
            <a:ext cx="7124760" cy="821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GB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Sustainability Index: </a:t>
            </a:r>
            <a:endParaRPr lang="en-GB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GB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Overview and Key Findings</a:t>
            </a:r>
            <a:endParaRPr lang="en-GB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83840" y="711720"/>
            <a:ext cx="507672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GB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Cambridge Global Food Security Symposium </a:t>
            </a:r>
            <a:r>
              <a:rPr lang="en-GB" sz="1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137160"/>
            <a:ext cx="8137800" cy="438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is the Food Sustainability Index?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98520" y="743040"/>
            <a:ext cx="8284320" cy="8035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85840" indent="-26640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en-GB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Food Sustainability Index (FSI) </a:t>
            </a:r>
            <a:r>
              <a:rPr lang="en-GB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measures the sustainability of food systems in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67</a:t>
            </a:r>
            <a:r>
              <a:rPr lang="en-GB" sz="11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GB" sz="1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countries </a:t>
            </a:r>
            <a:r>
              <a:rPr lang="en-GB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across three pillars outlined in the 2015 BCFN Milan Protocol, and is designed around the Sustainable Development Goals (SDGs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).</a:t>
            </a: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6640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en-GB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FSI contains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37 indicators</a:t>
            </a:r>
            <a:r>
              <a: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89 </a:t>
            </a:r>
            <a:r>
              <a:rPr lang="en-GB" sz="1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individual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metrics 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that </a:t>
            </a:r>
            <a:r>
              <a:rPr lang="en-GB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address societal, environmental and economic themes</a:t>
            </a:r>
            <a:r>
              <a:rPr lang="en-GB" sz="11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</a:p>
          <a:p>
            <a:pPr marL="285840" indent="-26640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index was developed by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Economist Intelligence Unit </a:t>
            </a:r>
            <a:r>
              <a: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with the </a:t>
            </a:r>
            <a:r>
              <a:rPr lang="en-GB" sz="1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Barilla </a:t>
            </a:r>
            <a:r>
              <a:rPr lang="en-GB" sz="11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Center</a:t>
            </a:r>
            <a:r>
              <a:rPr lang="en-GB" sz="1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 for Food &amp; </a:t>
            </a:r>
            <a:r>
              <a:rPr lang="en-GB" sz="11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Nutrition</a:t>
            </a:r>
            <a:r>
              <a:rPr lang="en-GB" sz="11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.</a:t>
            </a:r>
            <a:endParaRPr lang="en-GB" sz="1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285840" indent="-266400">
              <a:lnSpc>
                <a:spcPct val="100000"/>
              </a:lnSpc>
              <a:buClr>
                <a:srgbClr val="000000"/>
              </a:buClr>
              <a:buFont typeface="Noto Sans Symbols"/>
              <a:buChar char="▪"/>
            </a:pP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57200" y="2368800"/>
            <a:ext cx="1663200" cy="596880"/>
          </a:xfrm>
          <a:prstGeom prst="roundRect">
            <a:avLst>
              <a:gd name="adj" fmla="val 16667"/>
            </a:avLst>
          </a:prstGeom>
          <a:solidFill>
            <a:srgbClr val="1E7494"/>
          </a:solidFill>
          <a:ln w="25560">
            <a:solidFill>
              <a:srgbClr val="1E74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loss and waste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445480" y="2368800"/>
            <a:ext cx="1663200" cy="596880"/>
          </a:xfrm>
          <a:prstGeom prst="roundRect">
            <a:avLst>
              <a:gd name="adj" fmla="val 16667"/>
            </a:avLst>
          </a:prstGeom>
          <a:solidFill>
            <a:srgbClr val="1E7494"/>
          </a:solidFill>
          <a:ln w="25560">
            <a:solidFill>
              <a:srgbClr val="1E74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Sustainable agriculture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4433760" y="2368800"/>
            <a:ext cx="1663200" cy="596880"/>
          </a:xfrm>
          <a:prstGeom prst="roundRect">
            <a:avLst>
              <a:gd name="adj" fmla="val 16667"/>
            </a:avLst>
          </a:prstGeom>
          <a:solidFill>
            <a:srgbClr val="1E7494"/>
          </a:solidFill>
          <a:ln w="25560">
            <a:solidFill>
              <a:srgbClr val="1E749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Nutritional challenges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 rot="10800000">
            <a:off x="696600" y="1877201"/>
            <a:ext cx="5400360" cy="4316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5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7"/>
          <p:cNvSpPr/>
          <p:nvPr/>
        </p:nvSpPr>
        <p:spPr>
          <a:xfrm>
            <a:off x="6172200" y="1869120"/>
            <a:ext cx="360" cy="253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871B0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8"/>
          <p:cNvSpPr/>
          <p:nvPr/>
        </p:nvSpPr>
        <p:spPr>
          <a:xfrm flipH="1">
            <a:off x="2306520" y="2527560"/>
            <a:ext cx="360" cy="181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F7F7F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9"/>
          <p:cNvSpPr/>
          <p:nvPr/>
        </p:nvSpPr>
        <p:spPr>
          <a:xfrm>
            <a:off x="4263480" y="2527560"/>
            <a:ext cx="360" cy="181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7F7F7F"/>
            </a:solidFill>
            <a:custDash>
              <a:ds d="500000" sp="4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0"/>
          <p:cNvSpPr/>
          <p:nvPr/>
        </p:nvSpPr>
        <p:spPr>
          <a:xfrm>
            <a:off x="2389320" y="1851840"/>
            <a:ext cx="1801440" cy="39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1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Milan Protocol: </a:t>
            </a: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1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Three pillars </a:t>
            </a:r>
            <a:endParaRPr lang="en-GB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1"/>
          <p:cNvSpPr/>
          <p:nvPr/>
        </p:nvSpPr>
        <p:spPr>
          <a:xfrm>
            <a:off x="2307240" y="3143160"/>
            <a:ext cx="1955880" cy="9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world is running out of cultivatable land. More sustainable farming  techniques are needed. </a:t>
            </a:r>
            <a:endParaRPr lang="en-GB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2"/>
          <p:cNvSpPr/>
          <p:nvPr/>
        </p:nvSpPr>
        <p:spPr>
          <a:xfrm>
            <a:off x="350640" y="3143160"/>
            <a:ext cx="1955880" cy="111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Almost 1bn people suffer from hunger, but a third of food is lost or wasted. Food loss and waste are rapidly moving up the policy agenda. </a:t>
            </a:r>
            <a:endParaRPr lang="en-GB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3"/>
          <p:cNvSpPr/>
          <p:nvPr/>
        </p:nvSpPr>
        <p:spPr>
          <a:xfrm>
            <a:off x="4356000" y="3143160"/>
            <a:ext cx="1765800" cy="9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Developing countries are facing the double burden of hunger </a:t>
            </a:r>
            <a:r>
              <a:rPr lang="en-GB" sz="13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and a growing threat of obesity</a:t>
            </a:r>
            <a:r>
              <a:rPr lang="en-GB" sz="13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</a:t>
            </a:r>
            <a:endParaRPr lang="en-GB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4"/>
          <p:cNvSpPr/>
          <p:nvPr/>
        </p:nvSpPr>
        <p:spPr>
          <a:xfrm>
            <a:off x="6222240" y="2476800"/>
            <a:ext cx="2460600" cy="2191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sustainability is defined as the ability of a country’s food system to be maintained without depletion and exhaustion of natural resources or compromises to health and integrity, and without compromising future generations’ access to food.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5"/>
          <p:cNvSpPr/>
          <p:nvPr/>
        </p:nvSpPr>
        <p:spPr>
          <a:xfrm>
            <a:off x="6225840" y="1546920"/>
            <a:ext cx="2460600" cy="93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             What is food sustainability?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64760" y="70560"/>
            <a:ext cx="8137800" cy="4384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Examples of key FSI indicators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953800" y="1405800"/>
            <a:ext cx="3228120" cy="2262960"/>
          </a:xfrm>
          <a:prstGeom prst="ellipse">
            <a:avLst/>
          </a:prstGeom>
          <a:solidFill>
            <a:srgbClr val="1E7494"/>
          </a:solidFill>
          <a:ln w="9360">
            <a:solidFill>
              <a:srgbClr val="F4F3EC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4125600" y="2228760"/>
            <a:ext cx="783360" cy="548280"/>
          </a:xfrm>
          <a:prstGeom prst="ellipse">
            <a:avLst/>
          </a:prstGeom>
          <a:solidFill>
            <a:srgbClr val="3B5568"/>
          </a:solidFill>
          <a:ln w="57240">
            <a:solidFill>
              <a:srgbClr val="3B5568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FSI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564080" y="2835360"/>
            <a:ext cx="7560" cy="1761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B55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5"/>
          <p:cNvSpPr/>
          <p:nvPr/>
        </p:nvSpPr>
        <p:spPr>
          <a:xfrm>
            <a:off x="2743200" y="2685960"/>
            <a:ext cx="1883880" cy="1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Sustainable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4495680" y="2685960"/>
            <a:ext cx="188388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Nutritional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3635280" y="1648440"/>
            <a:ext cx="1796760" cy="46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loss &amp; waste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1755720" y="632160"/>
            <a:ext cx="2846880" cy="690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lost as % of total food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Policy response to food loss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Causes of distribution-level loss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60480">
              <a:lnSpc>
                <a:spcPct val="100000"/>
              </a:lnSpc>
              <a:spcBef>
                <a:spcPts val="601"/>
              </a:spcBef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304920" y="1841265"/>
            <a:ext cx="2482560" cy="774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Water footprint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 water withdrawals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 smtClean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Initiatives </a:t>
            </a: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 recycle water for </a:t>
            </a:r>
            <a:r>
              <a:rPr lang="en-GB" sz="1000" b="0" strike="noStrike" spc="-1" dirty="0" err="1" smtClean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</a:t>
            </a:r>
            <a:endParaRPr lang="en-GB" sz="1000" b="0" strike="noStrike" spc="-1" dirty="0" smtClean="0">
              <a:solidFill>
                <a:srgbClr val="494949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6800">
              <a:lnSpc>
                <a:spcPct val="100000"/>
              </a:lnSpc>
              <a:spcBef>
                <a:spcPts val="601"/>
              </a:spcBef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6800">
              <a:lnSpc>
                <a:spcPct val="100000"/>
              </a:lnSpc>
              <a:spcBef>
                <a:spcPts val="601"/>
              </a:spcBef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0"/>
          <p:cNvSpPr/>
          <p:nvPr/>
        </p:nvSpPr>
        <p:spPr>
          <a:xfrm>
            <a:off x="6303960" y="1736280"/>
            <a:ext cx="2739600" cy="283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Undernourishment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Stunting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 smtClean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Micronutrient deficiency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 smtClean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Healthy life </a:t>
            </a: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expectancy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Prevalence of overweight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DALYs for nutrition deficiencies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Physical activity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Sugar in diets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Meat consumption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Salt consumption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GINI coefficient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Policy response to dietary patterns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Nutrition education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Shape 480"/>
          <p:cNvPicPr/>
          <p:nvPr/>
        </p:nvPicPr>
        <p:blipFill>
          <a:blip r:embed="rId2"/>
          <a:srcRect l="5343" t="48407" r="70399" b="19099"/>
          <a:stretch/>
        </p:blipFill>
        <p:spPr>
          <a:xfrm>
            <a:off x="6588224" y="626040"/>
            <a:ext cx="1252800" cy="577558"/>
          </a:xfrm>
          <a:prstGeom prst="rect">
            <a:avLst/>
          </a:prstGeom>
          <a:ln>
            <a:noFill/>
          </a:ln>
        </p:spPr>
      </p:pic>
      <p:pic>
        <p:nvPicPr>
          <p:cNvPr id="231" name="Shape 481"/>
          <p:cNvPicPr/>
          <p:nvPr/>
        </p:nvPicPr>
        <p:blipFill>
          <a:blip r:embed="rId3"/>
          <a:srcRect l="3404" t="20630" r="59304" b="5260"/>
          <a:stretch/>
        </p:blipFill>
        <p:spPr>
          <a:xfrm>
            <a:off x="335520" y="776160"/>
            <a:ext cx="1356160" cy="1272960"/>
          </a:xfrm>
          <a:prstGeom prst="rect">
            <a:avLst/>
          </a:prstGeom>
          <a:ln>
            <a:noFill/>
          </a:ln>
        </p:spPr>
      </p:pic>
      <p:sp>
        <p:nvSpPr>
          <p:cNvPr id="232" name="CustomShape 11"/>
          <p:cNvSpPr/>
          <p:nvPr/>
        </p:nvSpPr>
        <p:spPr>
          <a:xfrm>
            <a:off x="457200" y="576000"/>
            <a:ext cx="3668040" cy="182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B55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3"/>
          <p:cNvSpPr/>
          <p:nvPr/>
        </p:nvSpPr>
        <p:spPr>
          <a:xfrm>
            <a:off x="304920" y="2399760"/>
            <a:ext cx="2666520" cy="21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endParaRPr lang="en-GB" sz="1000" b="0" strike="noStrike" spc="-1" dirty="0" smtClean="0">
              <a:solidFill>
                <a:srgbClr val="494949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 smtClean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Fish stocks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Nitrogen Use Efficiency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Land under organic </a:t>
            </a:r>
            <a:r>
              <a:rPr lang="en-GB" sz="1000" b="0" strike="noStrike" spc="-1" dirty="0" err="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Sustainable urban farming initiatives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Laws to protect smallholders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Quality of </a:t>
            </a:r>
            <a:r>
              <a:rPr lang="en-GB" sz="1000" b="0" strike="noStrike" spc="-1" dirty="0" err="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</a:t>
            </a: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subsidies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Biodiversity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R&amp;D expenditure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Total factor productivity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14"/>
          <p:cNvSpPr/>
          <p:nvPr/>
        </p:nvSpPr>
        <p:spPr>
          <a:xfrm>
            <a:off x="2317680" y="3714840"/>
            <a:ext cx="2253960" cy="9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Women in farming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GHG emissions from </a:t>
            </a:r>
            <a:r>
              <a:rPr lang="en-GB" sz="1000" b="0" strike="noStrike" spc="-1" dirty="0" err="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 dirty="0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 techniques for climate change mitigation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6800">
              <a:lnSpc>
                <a:spcPct val="100000"/>
              </a:lnSpc>
              <a:spcBef>
                <a:spcPts val="601"/>
              </a:spcBef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6" name="Shape 486"/>
          <p:cNvPicPr/>
          <p:nvPr/>
        </p:nvPicPr>
        <p:blipFill>
          <a:blip r:embed="rId4"/>
          <a:stretch/>
        </p:blipFill>
        <p:spPr>
          <a:xfrm>
            <a:off x="7696080" y="904976"/>
            <a:ext cx="906480" cy="873000"/>
          </a:xfrm>
          <a:prstGeom prst="rect">
            <a:avLst/>
          </a:prstGeom>
          <a:ln>
            <a:noFill/>
          </a:ln>
        </p:spPr>
      </p:pic>
      <p:sp>
        <p:nvSpPr>
          <p:cNvPr id="237" name="CustomShape 15"/>
          <p:cNvSpPr/>
          <p:nvPr/>
        </p:nvSpPr>
        <p:spPr>
          <a:xfrm flipH="1">
            <a:off x="4908960" y="576000"/>
            <a:ext cx="3685320" cy="182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B556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16"/>
          <p:cNvSpPr/>
          <p:nvPr/>
        </p:nvSpPr>
        <p:spPr>
          <a:xfrm>
            <a:off x="4414225" y="632160"/>
            <a:ext cx="2536200" cy="64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37160" indent="-139320">
              <a:lnSpc>
                <a:spcPct val="100000"/>
              </a:lnSpc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Solutions to distribution-level loss </a:t>
            </a:r>
            <a:endParaRPr lang="en-GB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Food waste per capita per year </a:t>
            </a:r>
            <a:endParaRPr lang="en-GB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139320">
              <a:lnSpc>
                <a:spcPct val="100000"/>
              </a:lnSpc>
              <a:spcBef>
                <a:spcPts val="601"/>
              </a:spcBef>
              <a:buClr>
                <a:srgbClr val="7F7F7F"/>
              </a:buClr>
              <a:buFont typeface="Noto Sans Symbols"/>
              <a:buChar char="▪"/>
            </a:pPr>
            <a:r>
              <a:rPr lang="en-GB" sz="1000" b="0" strike="noStrike" spc="-1">
                <a:solidFill>
                  <a:srgbClr val="49494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Policy response to food waste</a:t>
            </a:r>
            <a:endParaRPr lang="en-GB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" indent="-75960">
              <a:lnSpc>
                <a:spcPct val="100000"/>
              </a:lnSpc>
              <a:spcBef>
                <a:spcPts val="601"/>
              </a:spcBef>
            </a:pPr>
            <a:endParaRPr lang="en-GB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17"/>
          <p:cNvSpPr/>
          <p:nvPr/>
        </p:nvSpPr>
        <p:spPr>
          <a:xfrm>
            <a:off x="4419720" y="2929320"/>
            <a:ext cx="1883880" cy="2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challenges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18"/>
          <p:cNvSpPr/>
          <p:nvPr/>
        </p:nvSpPr>
        <p:spPr>
          <a:xfrm>
            <a:off x="2992320" y="2940840"/>
            <a:ext cx="1883880" cy="14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1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agriculture</a:t>
            </a:r>
            <a:endParaRPr lang="en-GB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102960"/>
            <a:ext cx="8137800" cy="32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FSI 2018 results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4" y="1347614"/>
            <a:ext cx="6103494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25" y="1230893"/>
            <a:ext cx="1966463" cy="169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57" y="3003798"/>
            <a:ext cx="1943770" cy="1677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287" y="630728"/>
            <a:ext cx="82976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050" b="1" dirty="0"/>
              <a:t>France</a:t>
            </a:r>
            <a:r>
              <a:rPr lang="en-GB" sz="1050" dirty="0"/>
              <a:t> is in first place among 35 high-income countries in the 2018 edition of the FSI, followed by the Netherlands and </a:t>
            </a:r>
            <a:r>
              <a:rPr lang="en-GB" sz="1050" dirty="0" smtClean="0"/>
              <a:t>Canada.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50" b="1" dirty="0" smtClean="0"/>
              <a:t>Colombia</a:t>
            </a:r>
            <a:r>
              <a:rPr lang="en-GB" sz="1050" dirty="0" smtClean="0"/>
              <a:t> is the leading middle-income country, out of 23.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050" dirty="0" smtClean="0"/>
              <a:t>Among nine low-income countries, </a:t>
            </a:r>
            <a:r>
              <a:rPr lang="en-GB" sz="1050" b="1" dirty="0" smtClean="0"/>
              <a:t>Rwanda</a:t>
            </a:r>
            <a:r>
              <a:rPr lang="en-GB" sz="1050" dirty="0" smtClean="0"/>
              <a:t> shows the strongest performance, ahead of Uganda in second place and Ethiopia in third</a:t>
            </a:r>
            <a:r>
              <a:rPr lang="en-GB" sz="1000" dirty="0" smtClean="0"/>
              <a:t>.</a:t>
            </a: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457200" y="102960"/>
            <a:ext cx="8137800" cy="328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3F3F3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For more information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2"/>
          <p:cNvSpPr/>
          <p:nvPr/>
        </p:nvSpPr>
        <p:spPr>
          <a:xfrm>
            <a:off x="457200" y="628560"/>
            <a:ext cx="832140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538CD5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http://foodsustainability.eiu.com/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3"/>
          <p:cNvSpPr/>
          <p:nvPr/>
        </p:nvSpPr>
        <p:spPr>
          <a:xfrm>
            <a:off x="4239822" y="3939902"/>
            <a:ext cx="4355178" cy="69413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endParaRPr lang="en-GB" sz="1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Martin </a:t>
            </a:r>
            <a:r>
              <a:rPr lang="en-GB" sz="1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Koehring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Managing Editor, Thought Leadership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Economist Intelligence Unit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u="sng" strike="noStrike" spc="-1" dirty="0">
                <a:solidFill>
                  <a:srgbClr val="0000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hlinkClick r:id="rId3"/>
              </a:rPr>
              <a:t>martinkoehring@economist.com</a:t>
            </a:r>
            <a:r>
              <a:rPr lang="en-GB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8" name="Shape 947"/>
          <p:cNvPicPr/>
          <p:nvPr/>
        </p:nvPicPr>
        <p:blipFill>
          <a:blip r:embed="rId4"/>
          <a:stretch/>
        </p:blipFill>
        <p:spPr>
          <a:xfrm>
            <a:off x="6476574" y="3861753"/>
            <a:ext cx="813240" cy="81324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5" y="1235526"/>
            <a:ext cx="1167967" cy="1269677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1640824" y="1350244"/>
            <a:ext cx="2304256" cy="114573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r"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Heat map with country ranking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6"/>
              </a:rPr>
              <a:t>http://foodsustainability.eiu.com/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6"/>
              </a:rPr>
              <a:t>heat-map/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Shape 663"/>
          <p:cNvPicPr/>
          <p:nvPr/>
        </p:nvPicPr>
        <p:blipFill>
          <a:blip r:embed="rId7"/>
          <a:stretch/>
        </p:blipFill>
        <p:spPr>
          <a:xfrm>
            <a:off x="4283968" y="1350244"/>
            <a:ext cx="1764008" cy="1221506"/>
          </a:xfrm>
          <a:prstGeom prst="rect">
            <a:avLst/>
          </a:prstGeom>
          <a:ln>
            <a:noFill/>
          </a:ln>
        </p:spPr>
      </p:pic>
      <p:sp>
        <p:nvSpPr>
          <p:cNvPr id="10" name="CustomShape 3"/>
          <p:cNvSpPr/>
          <p:nvPr/>
        </p:nvSpPr>
        <p:spPr>
          <a:xfrm>
            <a:off x="6083934" y="1359465"/>
            <a:ext cx="2511066" cy="114573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r"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Guest blogs from influencers (José </a:t>
            </a:r>
            <a:r>
              <a:rPr lang="en-GB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Graziano</a:t>
            </a: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 Silva, Kofi Annan, European Commissioner </a:t>
            </a:r>
            <a:r>
              <a:rPr lang="en-GB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etc</a:t>
            </a: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&amp; blogs linked to global awareness days and key trends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8"/>
              </a:rPr>
              <a:t>http://foodsustainability.eiu.com/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8"/>
              </a:rPr>
              <a:t>resources/#blogs</a:t>
            </a:r>
            <a:r>
              <a:rPr lang="en-GB" sz="1000" dirty="0" smtClean="0"/>
              <a:t>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9" y="2643758"/>
            <a:ext cx="1346669" cy="185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stomShape 3"/>
          <p:cNvSpPr/>
          <p:nvPr/>
        </p:nvSpPr>
        <p:spPr>
          <a:xfrm>
            <a:off x="1907704" y="2624816"/>
            <a:ext cx="2037376" cy="114573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r"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White paper focusing on global best practices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10"/>
              </a:rPr>
              <a:t>http://foodsustainability.eiu.com/</a:t>
            </a:r>
          </a:p>
          <a:p>
            <a:pPr algn="r">
              <a:lnSpc>
                <a:spcPct val="100000"/>
              </a:lnSpc>
            </a:pPr>
            <a:r>
              <a:rPr lang="en-GB" sz="1000" dirty="0" smtClean="0">
                <a:hlinkClick r:id="rId10"/>
              </a:rPr>
              <a:t>whitepaper-2018/</a:t>
            </a:r>
            <a:endParaRPr lang="en-GB" sz="1000" dirty="0" smtClean="0"/>
          </a:p>
          <a:p>
            <a:pPr algn="r">
              <a:lnSpc>
                <a:spcPct val="100000"/>
              </a:lnSpc>
            </a:pPr>
            <a:endParaRPr lang="en-GB" sz="1000" dirty="0"/>
          </a:p>
          <a:p>
            <a:pPr algn="r">
              <a:lnSpc>
                <a:spcPct val="100000"/>
              </a:lnSpc>
            </a:pPr>
            <a:r>
              <a:rPr lang="en-GB" sz="1000" dirty="0" smtClean="0"/>
              <a:t>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18" y="2715766"/>
            <a:ext cx="1760792" cy="721748"/>
          </a:xfrm>
          <a:prstGeom prst="rect">
            <a:avLst/>
          </a:prstGeom>
        </p:spPr>
      </p:pic>
      <p:sp>
        <p:nvSpPr>
          <p:cNvPr id="14" name="CustomShape 3"/>
          <p:cNvSpPr/>
          <p:nvPr/>
        </p:nvSpPr>
        <p:spPr>
          <a:xfrm>
            <a:off x="6128724" y="2662347"/>
            <a:ext cx="2466276" cy="114573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r"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Plus: </a:t>
            </a:r>
            <a:r>
              <a:rPr lang="en-GB" sz="1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infographics</a:t>
            </a:r>
            <a:r>
              <a:rPr lang="en-GB" sz="1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(e.g. how food systems matter to all SDGs), white papers (e.g. focusing on Mediterranean region), full data set, methodology paper etc</a:t>
            </a:r>
            <a:r>
              <a:rPr lang="en-GB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r>
              <a:rPr lang="en-GB" sz="1000" dirty="0" smtClean="0"/>
              <a:t>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9625" y="4104301"/>
            <a:ext cx="1373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@</a:t>
            </a:r>
            <a:r>
              <a:rPr lang="en-GB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Arial"/>
              </a:rPr>
              <a:t>EconomistMartin</a:t>
            </a:r>
            <a:endParaRPr lang="en-GB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2060104" y="3939902"/>
            <a:ext cx="2037376" cy="659322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 algn="r">
              <a:lnSpc>
                <a:spcPct val="100000"/>
              </a:lnSpc>
            </a:pPr>
            <a:r>
              <a:rPr lang="en-GB" sz="10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Interested in more information or opportunities for collaboration? </a:t>
            </a:r>
            <a:endParaRPr lang="en-GB" sz="1000" dirty="0" smtClean="0">
              <a:solidFill>
                <a:srgbClr val="FF0000"/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dirty="0" smtClean="0"/>
              <a:t> </a:t>
            </a:r>
            <a:endParaRPr lang="en-GB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36801" y="4378818"/>
            <a:ext cx="1584176" cy="1552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21465</TotalTime>
  <Words>540</Words>
  <Application>Microsoft Office PowerPoint</Application>
  <PresentationFormat>On-screen Show (16:9)</PresentationFormat>
  <Paragraphs>92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DejaVu Sans</vt:lpstr>
      <vt:lpstr>Noto Sans Symbols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User6</dc:creator>
  <cp:lastModifiedBy>conferenceclare</cp:lastModifiedBy>
  <cp:revision>23</cp:revision>
  <dcterms:modified xsi:type="dcterms:W3CDTF">2019-04-09T13:08:11Z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